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566" r:id="rId2"/>
    <p:sldId id="575" r:id="rId3"/>
    <p:sldId id="567" r:id="rId4"/>
    <p:sldId id="568" r:id="rId5"/>
    <p:sldId id="572" r:id="rId6"/>
    <p:sldId id="571" r:id="rId7"/>
    <p:sldId id="556" r:id="rId8"/>
    <p:sldId id="576" r:id="rId9"/>
    <p:sldId id="574" r:id="rId10"/>
    <p:sldId id="577" r:id="rId11"/>
    <p:sldId id="5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694"/>
    <a:srgbClr val="F1B428"/>
    <a:srgbClr val="009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 autoAdjust="0"/>
    <p:restoredTop sz="93241"/>
  </p:normalViewPr>
  <p:slideViewPr>
    <p:cSldViewPr snapToGrid="0">
      <p:cViewPr>
        <p:scale>
          <a:sx n="96" d="100"/>
          <a:sy n="96" d="100"/>
        </p:scale>
        <p:origin x="108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A380F-8D19-7F4A-969D-EC1E29755CCB}" type="datetimeFigureOut">
              <a:rPr lang="en-US" smtClean="0"/>
              <a:t>8/30/19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D6444-ABE7-0348-982D-149C730A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5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8596-2DE4-46E3-951A-02FAD7EE50A3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3F64-C164-445C-AAE7-88DDA83BB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7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8596-2DE4-46E3-951A-02FAD7EE50A3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3F64-C164-445C-AAE7-88DDA83BB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7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8596-2DE4-46E3-951A-02FAD7EE50A3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3F64-C164-445C-AAE7-88DDA83BB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04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8596-2DE4-46E3-951A-02FAD7EE50A3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3F64-C164-445C-AAE7-88DDA83BB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7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8596-2DE4-46E3-951A-02FAD7EE50A3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3F64-C164-445C-AAE7-88DDA83BB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26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8596-2DE4-46E3-951A-02FAD7EE50A3}" type="datetimeFigureOut">
              <a:rPr lang="en-US" smtClean="0"/>
              <a:t>8/30/19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3F64-C164-445C-AAE7-88DDA83BB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7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8596-2DE4-46E3-951A-02FAD7EE50A3}" type="datetimeFigureOut">
              <a:rPr lang="en-US" smtClean="0"/>
              <a:t>8/30/19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3F64-C164-445C-AAE7-88DDA83BB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2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8596-2DE4-46E3-951A-02FAD7EE50A3}" type="datetimeFigureOut">
              <a:rPr lang="en-US" smtClean="0"/>
              <a:t>8/30/19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3F64-C164-445C-AAE7-88DDA83BB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47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8596-2DE4-46E3-951A-02FAD7EE50A3}" type="datetimeFigureOut">
              <a:rPr lang="en-US" smtClean="0"/>
              <a:t>8/30/19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3F64-C164-445C-AAE7-88DDA83BB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6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8596-2DE4-46E3-951A-02FAD7EE50A3}" type="datetimeFigureOut">
              <a:rPr lang="en-US" smtClean="0"/>
              <a:t>8/30/19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3F64-C164-445C-AAE7-88DDA83BB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5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8596-2DE4-46E3-951A-02FAD7EE50A3}" type="datetimeFigureOut">
              <a:rPr lang="en-US" smtClean="0"/>
              <a:t>8/30/19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3F64-C164-445C-AAE7-88DDA83BB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32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68596-2DE4-46E3-951A-02FAD7EE50A3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53F64-C164-445C-AAE7-88DDA83BB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26086" y="4064373"/>
            <a:ext cx="5658679" cy="70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</a:rPr>
              <a:t>Knowledge Exchange on Digital Agriculture Technology</a:t>
            </a:r>
          </a:p>
          <a:p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</a:rPr>
              <a:t>Workshop Output</a:t>
            </a:r>
            <a:endParaRPr lang="en-US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967268"/>
            <a:ext cx="5500053" cy="8017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9425"/>
            <a:ext cx="2209800" cy="1651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570921" y="240464"/>
            <a:ext cx="7050157" cy="70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Team Philippines 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0EC5660-B67D-42CD-AC14-5B22A0489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15" y="245516"/>
            <a:ext cx="3028337" cy="51441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6" y="33287"/>
            <a:ext cx="1047991" cy="11233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86" y="240464"/>
            <a:ext cx="4877867" cy="32704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26876" y="3033031"/>
            <a:ext cx="3387157" cy="70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</a:rPr>
              <a:t>World Bank</a:t>
            </a:r>
          </a:p>
          <a:p>
            <a:r>
              <a:rPr lang="en-US" sz="2600" b="1" dirty="0" smtClean="0">
                <a:solidFill>
                  <a:schemeClr val="accent5">
                    <a:lumMod val="50000"/>
                  </a:schemeClr>
                </a:solidFill>
              </a:rPr>
              <a:t>   Eli 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Weiss </a:t>
            </a:r>
            <a:endParaRPr lang="en-US" sz="2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2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</a:rPr>
              <a:t>Philippines</a:t>
            </a:r>
          </a:p>
          <a:p>
            <a:r>
              <a:rPr lang="en-US" sz="2600" b="1" i="1" dirty="0" smtClean="0">
                <a:solidFill>
                  <a:schemeClr val="accent5">
                    <a:lumMod val="50000"/>
                  </a:schemeClr>
                </a:solidFill>
              </a:rPr>
              <a:t>   Engr. Cirilo </a:t>
            </a:r>
            <a:r>
              <a:rPr lang="en-US" sz="2600" b="1" i="1" dirty="0" err="1" smtClean="0">
                <a:solidFill>
                  <a:schemeClr val="accent5">
                    <a:lumMod val="50000"/>
                  </a:schemeClr>
                </a:solidFill>
              </a:rPr>
              <a:t>Namoc</a:t>
            </a:r>
            <a:r>
              <a:rPr lang="en-US" sz="26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en-US" sz="2600" b="1" i="1" dirty="0" smtClean="0">
                <a:solidFill>
                  <a:schemeClr val="accent5">
                    <a:lumMod val="50000"/>
                  </a:schemeClr>
                </a:solidFill>
              </a:rPr>
              <a:t>   Joseph </a:t>
            </a:r>
            <a:r>
              <a:rPr lang="en-US" sz="2600" b="1" i="1" dirty="0" err="1" smtClean="0">
                <a:solidFill>
                  <a:schemeClr val="accent5">
                    <a:lumMod val="50000"/>
                  </a:schemeClr>
                </a:solidFill>
              </a:rPr>
              <a:t>Pacon</a:t>
            </a:r>
            <a:endParaRPr lang="en-US" sz="26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600" b="1" i="1" dirty="0" smtClean="0">
                <a:solidFill>
                  <a:schemeClr val="accent5">
                    <a:lumMod val="50000"/>
                  </a:schemeClr>
                </a:solidFill>
              </a:rPr>
              <a:t>   Jourvin Barrera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29966" y="4026672"/>
            <a:ext cx="5658679" cy="70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b="1" i="1" dirty="0" smtClean="0">
                <a:solidFill>
                  <a:schemeClr val="accent5">
                    <a:lumMod val="75000"/>
                  </a:schemeClr>
                </a:solidFill>
              </a:rPr>
              <a:t>Knowledge Exchange on Digital Agriculture Technology</a:t>
            </a:r>
          </a:p>
          <a:p>
            <a:r>
              <a:rPr lang="en-US" sz="3200" b="1" i="1" dirty="0" smtClean="0">
                <a:solidFill>
                  <a:schemeClr val="accent5">
                    <a:lumMod val="75000"/>
                  </a:schemeClr>
                </a:solidFill>
              </a:rPr>
              <a:t>Workshop Output</a:t>
            </a:r>
            <a:endParaRPr lang="en-US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55" y="1622887"/>
            <a:ext cx="3314487" cy="190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8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405" y="38848"/>
            <a:ext cx="13195300" cy="136588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15974" y="98268"/>
            <a:ext cx="115616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chemeClr val="bg1"/>
                </a:solidFill>
                <a:latin typeface="Montserrat" panose="02000505000000020004" pitchFamily="2" charset="0"/>
              </a:rPr>
              <a:t>Concrete technical / investment financing </a:t>
            </a:r>
          </a:p>
          <a:p>
            <a:r>
              <a:rPr lang="en-US" sz="3400" b="1" dirty="0" smtClean="0">
                <a:solidFill>
                  <a:schemeClr val="bg1"/>
                </a:solidFill>
                <a:latin typeface="Montserrat" panose="02000505000000020004" pitchFamily="2" charset="0"/>
              </a:rPr>
              <a:t>support needed</a:t>
            </a:r>
            <a:endParaRPr lang="en-US" sz="3400" spc="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5974" y="1715941"/>
            <a:ext cx="11839953" cy="70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</a:rPr>
              <a:t>Buy-in- from the President of the Philippines to support DAT’s application in the country (including budget and human resources needed)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973" y="3160213"/>
            <a:ext cx="11839953" cy="70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</a:rPr>
              <a:t>Cooperation from other national government agencies and private sector apart from Agriculture Department (DA) on the rollout of DATs (DA not the sole player towards ANI and KITA)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268" y="4743847"/>
            <a:ext cx="11839953" cy="70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</a:rPr>
              <a:t>Government to allocate annual budgets making the country’s agriculture aided with digital technologies. </a:t>
            </a:r>
          </a:p>
        </p:txBody>
      </p:sp>
    </p:spTree>
    <p:extLst>
      <p:ext uri="{BB962C8B-B14F-4D97-AF65-F5344CB8AC3E}">
        <p14:creationId xmlns:p14="http://schemas.microsoft.com/office/powerpoint/2010/main" val="201571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ite Visit_Thank You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69"/>
          <a:stretch/>
        </p:blipFill>
        <p:spPr>
          <a:xfrm>
            <a:off x="878101" y="262758"/>
            <a:ext cx="10178783" cy="61792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8101" y="721830"/>
            <a:ext cx="7050157" cy="70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800" b="1" smtClean="0">
                <a:solidFill>
                  <a:schemeClr val="bg1"/>
                </a:solidFill>
              </a:rPr>
              <a:t>Thank You!</a:t>
            </a:r>
            <a:endParaRPr lang="en-US" sz="7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873449" y="1247341"/>
            <a:ext cx="2219163" cy="1959862"/>
            <a:chOff x="8602319" y="1108009"/>
            <a:chExt cx="2219163" cy="19598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27" y="1731038"/>
              <a:ext cx="1404155" cy="1336833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8602319" y="1108009"/>
              <a:ext cx="1630016" cy="71561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KITA</a:t>
              </a:r>
            </a:p>
            <a:p>
              <a:pPr algn="ctr"/>
              <a:r>
                <a:rPr lang="en-US" sz="2000" b="1" dirty="0" smtClean="0">
                  <a:solidFill>
                    <a:srgbClr val="FFFF00"/>
                  </a:solidFill>
                </a:rPr>
                <a:t>“Income” 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797287" y="323677"/>
            <a:ext cx="4706178" cy="70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The Philippine’s Agenda </a:t>
            </a:r>
            <a:endParaRPr lang="en-US" sz="2200" b="1" dirty="0">
              <a:solidFill>
                <a:schemeClr val="tx1"/>
              </a:solidFill>
            </a:endParaRPr>
          </a:p>
          <a:p>
            <a:pPr algn="ctr"/>
            <a:r>
              <a:rPr lang="en-US" sz="2200" b="1" dirty="0">
                <a:solidFill>
                  <a:schemeClr val="tx1"/>
                </a:solidFill>
              </a:rPr>
              <a:t>For The Filipino </a:t>
            </a:r>
            <a:r>
              <a:rPr lang="en-US" sz="2200" b="1" dirty="0" smtClean="0">
                <a:solidFill>
                  <a:schemeClr val="tx1"/>
                </a:solidFill>
              </a:rPr>
              <a:t>Farmers “Our Dream”</a:t>
            </a:r>
            <a:endParaRPr lang="en-US" sz="2200" b="1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43516" y="1240730"/>
            <a:ext cx="2655345" cy="1727757"/>
            <a:chOff x="5111982" y="1119844"/>
            <a:chExt cx="2655345" cy="1727757"/>
          </a:xfrm>
        </p:grpSpPr>
        <p:sp>
          <p:nvSpPr>
            <p:cNvPr id="21" name="Rounded Rectangle 20"/>
            <p:cNvSpPr/>
            <p:nvPr/>
          </p:nvSpPr>
          <p:spPr>
            <a:xfrm>
              <a:off x="6137311" y="1119844"/>
              <a:ext cx="1630016" cy="71561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ANI</a:t>
              </a:r>
            </a:p>
            <a:p>
              <a:pPr algn="ctr"/>
              <a:r>
                <a:rPr lang="en-US" sz="2000" b="1" dirty="0" smtClean="0">
                  <a:solidFill>
                    <a:srgbClr val="FFFF00"/>
                  </a:solidFill>
                </a:rPr>
                <a:t>“Harvest” 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982" y="1131679"/>
              <a:ext cx="1053900" cy="8781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982" y="1988202"/>
              <a:ext cx="1053900" cy="85939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1657" y="848139"/>
            <a:ext cx="3167270" cy="5459895"/>
            <a:chOff x="101657" y="291548"/>
            <a:chExt cx="3167270" cy="54598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57" y="291548"/>
              <a:ext cx="3167270" cy="445645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01657" y="4713415"/>
              <a:ext cx="3167270" cy="1038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b="1" dirty="0" smtClean="0">
                  <a:solidFill>
                    <a:srgbClr val="FFFF00"/>
                  </a:solidFill>
                </a:rPr>
                <a:t>Dr</a:t>
              </a:r>
              <a:r>
                <a:rPr lang="en-US" b="1" dirty="0">
                  <a:solidFill>
                    <a:srgbClr val="FFFF00"/>
                  </a:solidFill>
                </a:rPr>
                <a:t>. Willian Dar</a:t>
              </a:r>
            </a:p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Secretary, </a:t>
              </a:r>
              <a:r>
                <a:rPr lang="en-US" b="1" dirty="0" smtClean="0">
                  <a:solidFill>
                    <a:srgbClr val="FFFF00"/>
                  </a:solidFill>
                </a:rPr>
                <a:t>Department of Agriculture, Philippines</a:t>
              </a:r>
              <a:endParaRPr lang="en-US" b="1" dirty="0">
                <a:solidFill>
                  <a:srgbClr val="FFFF00"/>
                </a:solidFill>
              </a:endParaRPr>
            </a:p>
            <a:p>
              <a:pPr algn="ctr"/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68927" y="3706860"/>
            <a:ext cx="8367523" cy="2601174"/>
            <a:chOff x="4452729" y="3643867"/>
            <a:chExt cx="7703440" cy="242028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2041" y="3643867"/>
              <a:ext cx="4234128" cy="242028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452729" y="3643867"/>
              <a:ext cx="3469312" cy="24202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</a:rPr>
                <a:t>Key takeaways from the </a:t>
              </a:r>
              <a:r>
                <a:rPr lang="en-US" sz="3200" b="1" dirty="0" smtClean="0">
                  <a:solidFill>
                    <a:schemeClr val="tx1"/>
                  </a:solidFill>
                </a:rPr>
                <a:t>“Technical Knowledge Exchange” </a:t>
              </a:r>
              <a:r>
                <a:rPr lang="en-US" sz="3200" dirty="0" smtClean="0">
                  <a:solidFill>
                    <a:schemeClr val="tx1"/>
                  </a:solidFill>
                </a:rPr>
                <a:t>relevant to </a:t>
              </a:r>
              <a:r>
                <a:rPr lang="en-US" sz="3200" b="1" dirty="0" smtClean="0">
                  <a:solidFill>
                    <a:srgbClr val="0070C0"/>
                  </a:solidFill>
                </a:rPr>
                <a:t>ANI</a:t>
              </a:r>
              <a:r>
                <a:rPr lang="en-US" sz="3200" dirty="0" smtClean="0">
                  <a:solidFill>
                    <a:schemeClr val="tx1"/>
                  </a:solidFill>
                </a:rPr>
                <a:t> and </a:t>
              </a:r>
              <a:r>
                <a:rPr lang="en-US" sz="3200" b="1" dirty="0" smtClean="0">
                  <a:solidFill>
                    <a:srgbClr val="0070C0"/>
                  </a:solidFill>
                </a:rPr>
                <a:t>KITA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31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830984" y="323678"/>
            <a:ext cx="7203249" cy="252554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873449" y="1247341"/>
            <a:ext cx="2604604" cy="1109227"/>
            <a:chOff x="8602319" y="1108009"/>
            <a:chExt cx="2604604" cy="11092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1836" y="1108009"/>
              <a:ext cx="1165087" cy="1109227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8602319" y="1108009"/>
              <a:ext cx="1630016" cy="71561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KITA</a:t>
              </a:r>
            </a:p>
            <a:p>
              <a:pPr algn="ctr"/>
              <a:r>
                <a:rPr lang="en-US" sz="2000" b="1" dirty="0" smtClean="0">
                  <a:solidFill>
                    <a:srgbClr val="FFFF00"/>
                  </a:solidFill>
                </a:rPr>
                <a:t>“Income” 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653886" y="373789"/>
            <a:ext cx="4993146" cy="70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The Philippine’s Agenda </a:t>
            </a:r>
          </a:p>
          <a:p>
            <a:pPr algn="ctr"/>
            <a:r>
              <a:rPr lang="en-US" sz="2200" b="1" dirty="0">
                <a:solidFill>
                  <a:schemeClr val="tx1"/>
                </a:solidFill>
              </a:rPr>
              <a:t>For The Filipino Farmers “Our Dream”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52729" y="1274010"/>
            <a:ext cx="2446132" cy="1404569"/>
            <a:chOff x="5321195" y="1119844"/>
            <a:chExt cx="2446132" cy="1404569"/>
          </a:xfrm>
        </p:grpSpPr>
        <p:sp>
          <p:nvSpPr>
            <p:cNvPr id="21" name="Rounded Rectangle 20"/>
            <p:cNvSpPr/>
            <p:nvPr/>
          </p:nvSpPr>
          <p:spPr>
            <a:xfrm>
              <a:off x="6137311" y="1119844"/>
              <a:ext cx="1630016" cy="71561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ANI</a:t>
              </a:r>
            </a:p>
            <a:p>
              <a:pPr algn="ctr"/>
              <a:r>
                <a:rPr lang="en-US" sz="2000" b="1" dirty="0" smtClean="0">
                  <a:solidFill>
                    <a:srgbClr val="FFFF00"/>
                  </a:solidFill>
                </a:rPr>
                <a:t>“Harvest” 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196" y="1131679"/>
              <a:ext cx="844685" cy="70378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195" y="1808794"/>
              <a:ext cx="844686" cy="71561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1657" y="848139"/>
            <a:ext cx="3167270" cy="5459895"/>
            <a:chOff x="101657" y="291548"/>
            <a:chExt cx="3167270" cy="54598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57" y="291548"/>
              <a:ext cx="3167270" cy="445645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01657" y="4713415"/>
              <a:ext cx="3167270" cy="1038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</a:rPr>
                <a:t>Dr</a:t>
              </a:r>
              <a:r>
                <a:rPr lang="en-US" b="1" dirty="0">
                  <a:solidFill>
                    <a:srgbClr val="FFFF00"/>
                  </a:solidFill>
                </a:rPr>
                <a:t>. Willian Dar</a:t>
              </a:r>
            </a:p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Secretary, Department of Agriculture, Philippines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58030" y="2859923"/>
            <a:ext cx="3754936" cy="3165267"/>
            <a:chOff x="3454247" y="2851220"/>
            <a:chExt cx="3754936" cy="3165267"/>
          </a:xfrm>
        </p:grpSpPr>
        <p:sp>
          <p:nvSpPr>
            <p:cNvPr id="28" name="Rounded Rectangle 27"/>
            <p:cNvSpPr/>
            <p:nvPr/>
          </p:nvSpPr>
          <p:spPr>
            <a:xfrm>
              <a:off x="3454247" y="3417629"/>
              <a:ext cx="3754936" cy="2598858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737598" y="5401129"/>
              <a:ext cx="1817512" cy="50970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Access to real-time needed information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271065" y="2851220"/>
              <a:ext cx="2313609" cy="1330081"/>
              <a:chOff x="4271065" y="2851220"/>
              <a:chExt cx="2313609" cy="1330081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4271065" y="3518692"/>
                <a:ext cx="2313609" cy="662609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dirty="0" smtClean="0">
                    <a:solidFill>
                      <a:schemeClr val="bg1"/>
                    </a:solidFill>
                  </a:rPr>
                  <a:t>DATs, help</a:t>
                </a:r>
              </a:p>
              <a:p>
                <a:pPr algn="ctr"/>
                <a:r>
                  <a:rPr lang="en-US" sz="1500" dirty="0">
                    <a:solidFill>
                      <a:schemeClr val="bg1"/>
                    </a:solidFill>
                  </a:rPr>
                  <a:t>c</a:t>
                </a:r>
                <a:r>
                  <a:rPr lang="en-US" sz="1500" dirty="0" smtClean="0">
                    <a:solidFill>
                      <a:schemeClr val="bg1"/>
                    </a:solidFill>
                  </a:rPr>
                  <a:t>raft lucrative smart farming  </a:t>
                </a:r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Up Arrow 6"/>
              <p:cNvSpPr/>
              <p:nvPr/>
            </p:nvSpPr>
            <p:spPr>
              <a:xfrm>
                <a:off x="5125647" y="2851220"/>
                <a:ext cx="507037" cy="555704"/>
              </a:xfrm>
              <a:prstGeom prst="upArrow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629058" y="4317861"/>
              <a:ext cx="2289682" cy="986728"/>
              <a:chOff x="4629058" y="4317861"/>
              <a:chExt cx="2289682" cy="986728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5248966" y="4806420"/>
                <a:ext cx="1669774" cy="42407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Increase in productivity 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5248966" y="4317861"/>
                <a:ext cx="1669774" cy="42407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Reduced cost of labor 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Bent Arrow 14"/>
              <p:cNvSpPr/>
              <p:nvPr/>
            </p:nvSpPr>
            <p:spPr>
              <a:xfrm>
                <a:off x="4629058" y="4634306"/>
                <a:ext cx="516836" cy="670283"/>
              </a:xfrm>
              <a:prstGeom prst="bentArrow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9312966" y="3426332"/>
            <a:ext cx="2733046" cy="1540489"/>
            <a:chOff x="9312966" y="3426332"/>
            <a:chExt cx="2733046" cy="1540489"/>
          </a:xfrm>
        </p:grpSpPr>
        <p:sp>
          <p:nvSpPr>
            <p:cNvPr id="23" name="Rounded Rectangle 22"/>
            <p:cNvSpPr/>
            <p:nvPr/>
          </p:nvSpPr>
          <p:spPr>
            <a:xfrm>
              <a:off x="9647032" y="3426332"/>
              <a:ext cx="2398980" cy="1540489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Importance of public-private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 partnership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in the development and making the DATs work for farmers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Left Arrow 29"/>
            <p:cNvSpPr/>
            <p:nvPr/>
          </p:nvSpPr>
          <p:spPr>
            <a:xfrm>
              <a:off x="9312966" y="3962400"/>
              <a:ext cx="275506" cy="680609"/>
            </a:xfrm>
            <a:prstGeom prst="lef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342246" y="5111255"/>
            <a:ext cx="2709528" cy="913935"/>
            <a:chOff x="9342246" y="5111255"/>
            <a:chExt cx="2709528" cy="913935"/>
          </a:xfrm>
        </p:grpSpPr>
        <p:sp>
          <p:nvSpPr>
            <p:cNvPr id="31" name="Rounded Rectangle 30"/>
            <p:cNvSpPr/>
            <p:nvPr/>
          </p:nvSpPr>
          <p:spPr>
            <a:xfrm>
              <a:off x="9652794" y="5111255"/>
              <a:ext cx="2398980" cy="913935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Technologies and DATs available from other </a:t>
              </a:r>
              <a:r>
                <a:rPr lang="en-US" sz="1600" dirty="0" smtClean="0">
                  <a:solidFill>
                    <a:schemeClr val="bg1"/>
                  </a:solidFill>
                </a:rPr>
                <a:t>countries 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2" name="Left Arrow 31"/>
            <p:cNvSpPr/>
            <p:nvPr/>
          </p:nvSpPr>
          <p:spPr>
            <a:xfrm>
              <a:off x="9342246" y="5179077"/>
              <a:ext cx="275506" cy="680609"/>
            </a:xfrm>
            <a:prstGeom prst="lef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473963" y="2870628"/>
            <a:ext cx="1938846" cy="1302574"/>
            <a:chOff x="3473963" y="2870628"/>
            <a:chExt cx="1938846" cy="1302574"/>
          </a:xfrm>
        </p:grpSpPr>
        <p:sp>
          <p:nvSpPr>
            <p:cNvPr id="34" name="Rounded Rectangle 33"/>
            <p:cNvSpPr/>
            <p:nvPr/>
          </p:nvSpPr>
          <p:spPr>
            <a:xfrm>
              <a:off x="3473963" y="3415627"/>
              <a:ext cx="1938846" cy="757575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Young professionals into farming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5" name="Up Arrow 34"/>
            <p:cNvSpPr/>
            <p:nvPr/>
          </p:nvSpPr>
          <p:spPr>
            <a:xfrm>
              <a:off x="4146849" y="2870628"/>
              <a:ext cx="507037" cy="555704"/>
            </a:xfrm>
            <a:prstGeom prst="upArrow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430944" y="4761806"/>
            <a:ext cx="2173018" cy="757575"/>
            <a:chOff x="3430944" y="4761806"/>
            <a:chExt cx="2173018" cy="757575"/>
          </a:xfrm>
        </p:grpSpPr>
        <p:sp>
          <p:nvSpPr>
            <p:cNvPr id="36" name="Rounded Rectangle 35"/>
            <p:cNvSpPr/>
            <p:nvPr/>
          </p:nvSpPr>
          <p:spPr>
            <a:xfrm>
              <a:off x="3430944" y="4761806"/>
              <a:ext cx="1938846" cy="757575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Government’s support; Vital to DATs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7" name="Left Arrow 36"/>
            <p:cNvSpPr/>
            <p:nvPr/>
          </p:nvSpPr>
          <p:spPr>
            <a:xfrm flipH="1">
              <a:off x="5399069" y="4800288"/>
              <a:ext cx="204893" cy="680609"/>
            </a:xfrm>
            <a:prstGeom prst="lef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431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71" y="0"/>
            <a:ext cx="2758376" cy="375036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56490" y="710555"/>
            <a:ext cx="227937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  <a:latin typeface="Montserrat" panose="02000505000000020004" pitchFamily="2" charset="0"/>
              </a:rPr>
              <a:t>The Key Challenges</a:t>
            </a:r>
          </a:p>
          <a:p>
            <a:endParaRPr lang="en-US" sz="2500" b="1" i="1" spc="300" dirty="0">
              <a:solidFill>
                <a:srgbClr val="FFFF00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180522" y="4863165"/>
            <a:ext cx="2446130" cy="15111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Many farmers </a:t>
            </a:r>
            <a:r>
              <a:rPr lang="en-US" sz="1600">
                <a:solidFill>
                  <a:schemeClr val="tx1"/>
                </a:solidFill>
              </a:rPr>
              <a:t>(smallholders)</a:t>
            </a:r>
            <a:r>
              <a:rPr lang="en-US" sz="160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lack access to information on climate resilient farming methods </a:t>
            </a:r>
            <a:r>
              <a:rPr lang="en-US" sz="1600" smtClean="0">
                <a:solidFill>
                  <a:schemeClr val="tx1"/>
                </a:solidFill>
              </a:rPr>
              <a:t>&amp; technologies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180521" y="3444763"/>
            <a:ext cx="2446131" cy="1418402"/>
            <a:chOff x="3180521" y="3444763"/>
            <a:chExt cx="2446131" cy="1418402"/>
          </a:xfrm>
        </p:grpSpPr>
        <p:sp>
          <p:nvSpPr>
            <p:cNvPr id="47" name="Rounded Rectangle 46"/>
            <p:cNvSpPr/>
            <p:nvPr/>
          </p:nvSpPr>
          <p:spPr>
            <a:xfrm>
              <a:off x="3180521" y="3444763"/>
              <a:ext cx="2446131" cy="10477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Many farmers (smallholders) lack know-how to mitigate effects of climate hazards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9" name="Up Arrow 18"/>
            <p:cNvSpPr/>
            <p:nvPr/>
          </p:nvSpPr>
          <p:spPr>
            <a:xfrm>
              <a:off x="4072282" y="4492487"/>
              <a:ext cx="675861" cy="370678"/>
            </a:xfrm>
            <a:prstGeom prst="up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193774" y="2217136"/>
            <a:ext cx="2432878" cy="1223971"/>
            <a:chOff x="3193774" y="2217136"/>
            <a:chExt cx="2432878" cy="1223971"/>
          </a:xfrm>
        </p:grpSpPr>
        <p:sp>
          <p:nvSpPr>
            <p:cNvPr id="45" name="Rounded Rectangle 44"/>
            <p:cNvSpPr/>
            <p:nvPr/>
          </p:nvSpPr>
          <p:spPr>
            <a:xfrm>
              <a:off x="3193774" y="2217136"/>
              <a:ext cx="2432878" cy="85694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Cropping adversely affected by climate change hazards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1" name="Up Arrow 50"/>
            <p:cNvSpPr/>
            <p:nvPr/>
          </p:nvSpPr>
          <p:spPr>
            <a:xfrm>
              <a:off x="4040291" y="3070429"/>
              <a:ext cx="675861" cy="370678"/>
            </a:xfrm>
            <a:prstGeom prst="up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ounded Rectangle 52"/>
          <p:cNvSpPr/>
          <p:nvPr/>
        </p:nvSpPr>
        <p:spPr>
          <a:xfrm>
            <a:off x="9350513" y="3365428"/>
            <a:ext cx="1980096" cy="856949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Lack of coordination among value chain actors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416188" y="4105870"/>
            <a:ext cx="2038698" cy="12222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Lack of awareness on some financing institutions (low interest rates)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433341" y="5495867"/>
            <a:ext cx="2004391" cy="1090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Banks have voluminous requirements for loans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6021272" y="3376617"/>
            <a:ext cx="2433614" cy="3042229"/>
            <a:chOff x="5985934" y="2682710"/>
            <a:chExt cx="2433614" cy="3042229"/>
          </a:xfrm>
        </p:grpSpPr>
        <p:sp>
          <p:nvSpPr>
            <p:cNvPr id="46" name="Rounded Rectangle 45"/>
            <p:cNvSpPr/>
            <p:nvPr/>
          </p:nvSpPr>
          <p:spPr>
            <a:xfrm>
              <a:off x="5985934" y="2682710"/>
              <a:ext cx="2433614" cy="56150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Many farmers  lack of access to financing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6" name="Up Arrow 55"/>
            <p:cNvSpPr/>
            <p:nvPr/>
          </p:nvSpPr>
          <p:spPr>
            <a:xfrm>
              <a:off x="6046277" y="3235375"/>
              <a:ext cx="284975" cy="2480723"/>
            </a:xfrm>
            <a:prstGeom prst="up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188765" y="5592417"/>
              <a:ext cx="226392" cy="1325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150113" y="4037316"/>
              <a:ext cx="226392" cy="1325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021271" y="2211083"/>
            <a:ext cx="2433615" cy="1196206"/>
            <a:chOff x="6021271" y="2211083"/>
            <a:chExt cx="2433615" cy="1196206"/>
          </a:xfrm>
        </p:grpSpPr>
        <p:sp>
          <p:nvSpPr>
            <p:cNvPr id="61" name="Rounded Rectangle 60"/>
            <p:cNvSpPr/>
            <p:nvPr/>
          </p:nvSpPr>
          <p:spPr>
            <a:xfrm>
              <a:off x="6021271" y="2211083"/>
              <a:ext cx="2433615" cy="8277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Inadequate inputs and others needed for production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2" name="Up Arrow 61"/>
            <p:cNvSpPr/>
            <p:nvPr/>
          </p:nvSpPr>
          <p:spPr>
            <a:xfrm>
              <a:off x="6971971" y="3036611"/>
              <a:ext cx="315589" cy="370678"/>
            </a:xfrm>
            <a:prstGeom prst="up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9350513" y="4471171"/>
            <a:ext cx="1980096" cy="856949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Produce not in accordance with demand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8849505" y="2196506"/>
            <a:ext cx="2481104" cy="2859928"/>
            <a:chOff x="8849505" y="2196506"/>
            <a:chExt cx="2481104" cy="2859928"/>
          </a:xfrm>
        </p:grpSpPr>
        <p:sp>
          <p:nvSpPr>
            <p:cNvPr id="50" name="Rounded Rectangle 49"/>
            <p:cNvSpPr/>
            <p:nvPr/>
          </p:nvSpPr>
          <p:spPr>
            <a:xfrm>
              <a:off x="8849505" y="2196506"/>
              <a:ext cx="2481104" cy="85694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Inadequate </a:t>
              </a:r>
              <a:r>
                <a:rPr lang="en-US" sz="1600" smtClean="0">
                  <a:solidFill>
                    <a:schemeClr val="tx1"/>
                  </a:solidFill>
                </a:rPr>
                <a:t>linkage with market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5" name="Up Arrow 64"/>
            <p:cNvSpPr/>
            <p:nvPr/>
          </p:nvSpPr>
          <p:spPr>
            <a:xfrm>
              <a:off x="8950883" y="3093958"/>
              <a:ext cx="285882" cy="1962475"/>
            </a:xfrm>
            <a:prstGeom prst="up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9132404" y="3750365"/>
              <a:ext cx="226392" cy="1325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132404" y="4923912"/>
              <a:ext cx="226392" cy="1325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072282" y="383930"/>
            <a:ext cx="6355705" cy="1781613"/>
            <a:chOff x="4072282" y="383930"/>
            <a:chExt cx="6355705" cy="1781613"/>
          </a:xfrm>
        </p:grpSpPr>
        <p:sp>
          <p:nvSpPr>
            <p:cNvPr id="49" name="Rounded Rectangle 48"/>
            <p:cNvSpPr/>
            <p:nvPr/>
          </p:nvSpPr>
          <p:spPr>
            <a:xfrm>
              <a:off x="5160618" y="383930"/>
              <a:ext cx="4407452" cy="10340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626653" y="525260"/>
              <a:ext cx="1630016" cy="71561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bg1"/>
                  </a:solidFill>
                </a:rPr>
                <a:t>“Low ANI”</a:t>
              </a:r>
              <a:endParaRPr lang="en-US" sz="20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2000" b="1" dirty="0" smtClean="0">
                  <a:solidFill>
                    <a:srgbClr val="FFFF00"/>
                  </a:solidFill>
                </a:rPr>
                <a:t>“Harvest” 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7502388" y="525260"/>
              <a:ext cx="1630016" cy="71561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bg1"/>
                  </a:solidFill>
                </a:rPr>
                <a:t>“Low KITA”</a:t>
              </a:r>
              <a:endParaRPr lang="en-US" sz="20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2000" b="1" dirty="0" smtClean="0">
                  <a:solidFill>
                    <a:srgbClr val="FFFF00"/>
                  </a:solidFill>
                </a:rPr>
                <a:t>“Income” 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69" name="Up Arrow 68"/>
            <p:cNvSpPr/>
            <p:nvPr/>
          </p:nvSpPr>
          <p:spPr>
            <a:xfrm>
              <a:off x="4072282" y="1794865"/>
              <a:ext cx="675861" cy="370678"/>
            </a:xfrm>
            <a:prstGeom prst="up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Up Arrow 69"/>
            <p:cNvSpPr/>
            <p:nvPr/>
          </p:nvSpPr>
          <p:spPr>
            <a:xfrm>
              <a:off x="6971971" y="1794865"/>
              <a:ext cx="675861" cy="370678"/>
            </a:xfrm>
            <a:prstGeom prst="up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Up Arrow 70"/>
            <p:cNvSpPr/>
            <p:nvPr/>
          </p:nvSpPr>
          <p:spPr>
            <a:xfrm>
              <a:off x="9752126" y="1785325"/>
              <a:ext cx="675861" cy="370678"/>
            </a:xfrm>
            <a:prstGeom prst="up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735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3" grpId="0" animBg="1"/>
      <p:bldP spid="54" grpId="0" animBg="1"/>
      <p:bldP spid="55" grpId="0" animBg="1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256490" y="710555"/>
            <a:ext cx="227937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  <a:latin typeface="Montserrat" panose="02000505000000020004" pitchFamily="2" charset="0"/>
              </a:rPr>
              <a:t>The Key Challenges</a:t>
            </a:r>
          </a:p>
          <a:p>
            <a:endParaRPr lang="en-US" sz="2500" b="1" i="1" spc="300" dirty="0">
              <a:solidFill>
                <a:srgbClr val="FFFF00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180522" y="4863165"/>
            <a:ext cx="2446130" cy="15111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Many farmers </a:t>
            </a:r>
            <a:r>
              <a:rPr lang="en-US" sz="1600">
                <a:solidFill>
                  <a:schemeClr val="tx1"/>
                </a:solidFill>
              </a:rPr>
              <a:t>(smallholders)</a:t>
            </a:r>
            <a:r>
              <a:rPr lang="en-US" sz="160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lack access to information on climate resilient farming methods </a:t>
            </a:r>
            <a:r>
              <a:rPr lang="en-US" sz="1600" smtClean="0">
                <a:solidFill>
                  <a:schemeClr val="tx1"/>
                </a:solidFill>
              </a:rPr>
              <a:t>&amp; technologies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180521" y="3444763"/>
            <a:ext cx="2446131" cy="1418402"/>
            <a:chOff x="3180521" y="3444763"/>
            <a:chExt cx="2446131" cy="1418402"/>
          </a:xfrm>
        </p:grpSpPr>
        <p:sp>
          <p:nvSpPr>
            <p:cNvPr id="47" name="Rounded Rectangle 46"/>
            <p:cNvSpPr/>
            <p:nvPr/>
          </p:nvSpPr>
          <p:spPr>
            <a:xfrm>
              <a:off x="3180521" y="3444763"/>
              <a:ext cx="2446131" cy="10477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Many farmers (smallholders) lack know-how to mitigate effects of climate hazards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9" name="Up Arrow 18"/>
            <p:cNvSpPr/>
            <p:nvPr/>
          </p:nvSpPr>
          <p:spPr>
            <a:xfrm>
              <a:off x="4072282" y="4492487"/>
              <a:ext cx="675861" cy="370678"/>
            </a:xfrm>
            <a:prstGeom prst="up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193774" y="2217136"/>
            <a:ext cx="2432878" cy="1223971"/>
            <a:chOff x="3193774" y="2217136"/>
            <a:chExt cx="2432878" cy="1223971"/>
          </a:xfrm>
        </p:grpSpPr>
        <p:sp>
          <p:nvSpPr>
            <p:cNvPr id="45" name="Rounded Rectangle 44"/>
            <p:cNvSpPr/>
            <p:nvPr/>
          </p:nvSpPr>
          <p:spPr>
            <a:xfrm>
              <a:off x="3193774" y="2217136"/>
              <a:ext cx="2432878" cy="85694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Cropping adversely affected by climate change hazards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1" name="Up Arrow 50"/>
            <p:cNvSpPr/>
            <p:nvPr/>
          </p:nvSpPr>
          <p:spPr>
            <a:xfrm>
              <a:off x="4040291" y="3070429"/>
              <a:ext cx="675861" cy="370678"/>
            </a:xfrm>
            <a:prstGeom prst="up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ounded Rectangle 52"/>
          <p:cNvSpPr/>
          <p:nvPr/>
        </p:nvSpPr>
        <p:spPr>
          <a:xfrm>
            <a:off x="9350513" y="3365428"/>
            <a:ext cx="1980096" cy="856949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Lack of coordination among value chain actors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416188" y="4105870"/>
            <a:ext cx="2038698" cy="12222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Lack of awareness on some financing institutions (low interest rates)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433341" y="5495867"/>
            <a:ext cx="2004391" cy="1090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Banks have voluminous requirements for loans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6021272" y="3376617"/>
            <a:ext cx="2433614" cy="3042229"/>
            <a:chOff x="5985934" y="2682710"/>
            <a:chExt cx="2433614" cy="3042229"/>
          </a:xfrm>
        </p:grpSpPr>
        <p:sp>
          <p:nvSpPr>
            <p:cNvPr id="46" name="Rounded Rectangle 45"/>
            <p:cNvSpPr/>
            <p:nvPr/>
          </p:nvSpPr>
          <p:spPr>
            <a:xfrm>
              <a:off x="5985934" y="2682710"/>
              <a:ext cx="2433614" cy="56150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Many farmers  lack of access to financing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6" name="Up Arrow 55"/>
            <p:cNvSpPr/>
            <p:nvPr/>
          </p:nvSpPr>
          <p:spPr>
            <a:xfrm>
              <a:off x="6046277" y="3235375"/>
              <a:ext cx="284975" cy="2480723"/>
            </a:xfrm>
            <a:prstGeom prst="up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188765" y="5592417"/>
              <a:ext cx="226392" cy="1325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150113" y="4037316"/>
              <a:ext cx="226392" cy="1325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021271" y="2211083"/>
            <a:ext cx="2433615" cy="1196206"/>
            <a:chOff x="6021271" y="2211083"/>
            <a:chExt cx="2433615" cy="1196206"/>
          </a:xfrm>
        </p:grpSpPr>
        <p:sp>
          <p:nvSpPr>
            <p:cNvPr id="61" name="Rounded Rectangle 60"/>
            <p:cNvSpPr/>
            <p:nvPr/>
          </p:nvSpPr>
          <p:spPr>
            <a:xfrm>
              <a:off x="6021271" y="2211083"/>
              <a:ext cx="2433615" cy="8277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Inadequate inputs and others needed for production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2" name="Up Arrow 61"/>
            <p:cNvSpPr/>
            <p:nvPr/>
          </p:nvSpPr>
          <p:spPr>
            <a:xfrm>
              <a:off x="6971971" y="3036611"/>
              <a:ext cx="315589" cy="370678"/>
            </a:xfrm>
            <a:prstGeom prst="up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9350513" y="4471171"/>
            <a:ext cx="1980096" cy="856949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Produce not in accordance with demand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8849505" y="2196506"/>
            <a:ext cx="2481104" cy="2859928"/>
            <a:chOff x="8849505" y="2196506"/>
            <a:chExt cx="2481104" cy="2859928"/>
          </a:xfrm>
        </p:grpSpPr>
        <p:sp>
          <p:nvSpPr>
            <p:cNvPr id="50" name="Rounded Rectangle 49"/>
            <p:cNvSpPr/>
            <p:nvPr/>
          </p:nvSpPr>
          <p:spPr>
            <a:xfrm>
              <a:off x="8849505" y="2196506"/>
              <a:ext cx="2481104" cy="85694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Inadequate </a:t>
              </a:r>
              <a:r>
                <a:rPr lang="en-US" sz="1600" smtClean="0">
                  <a:solidFill>
                    <a:schemeClr val="tx1"/>
                  </a:solidFill>
                </a:rPr>
                <a:t>linkage with market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5" name="Up Arrow 64"/>
            <p:cNvSpPr/>
            <p:nvPr/>
          </p:nvSpPr>
          <p:spPr>
            <a:xfrm>
              <a:off x="8950883" y="3093958"/>
              <a:ext cx="285882" cy="1962475"/>
            </a:xfrm>
            <a:prstGeom prst="up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9132404" y="3750365"/>
              <a:ext cx="226392" cy="1325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132404" y="4923912"/>
              <a:ext cx="226392" cy="1325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072282" y="383930"/>
            <a:ext cx="6355705" cy="1781613"/>
            <a:chOff x="4072282" y="383930"/>
            <a:chExt cx="6355705" cy="1781613"/>
          </a:xfrm>
        </p:grpSpPr>
        <p:sp>
          <p:nvSpPr>
            <p:cNvPr id="49" name="Rounded Rectangle 48"/>
            <p:cNvSpPr/>
            <p:nvPr/>
          </p:nvSpPr>
          <p:spPr>
            <a:xfrm>
              <a:off x="5160618" y="383930"/>
              <a:ext cx="4407452" cy="10340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626653" y="525260"/>
              <a:ext cx="1630016" cy="71561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bg1"/>
                  </a:solidFill>
                </a:rPr>
                <a:t>“Low ANI”</a:t>
              </a:r>
              <a:endParaRPr lang="en-US" sz="20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2000" b="1" dirty="0" smtClean="0">
                  <a:solidFill>
                    <a:srgbClr val="FFFF00"/>
                  </a:solidFill>
                </a:rPr>
                <a:t>“Harvest” 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7502388" y="525260"/>
              <a:ext cx="1630016" cy="71561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bg1"/>
                  </a:solidFill>
                </a:rPr>
                <a:t>“Low KITA”</a:t>
              </a:r>
              <a:endParaRPr lang="en-US" sz="20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2000" b="1" dirty="0" smtClean="0">
                  <a:solidFill>
                    <a:srgbClr val="FFFF00"/>
                  </a:solidFill>
                </a:rPr>
                <a:t>“Income” 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69" name="Up Arrow 68"/>
            <p:cNvSpPr/>
            <p:nvPr/>
          </p:nvSpPr>
          <p:spPr>
            <a:xfrm>
              <a:off x="4072282" y="1794865"/>
              <a:ext cx="675861" cy="370678"/>
            </a:xfrm>
            <a:prstGeom prst="up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Up Arrow 69"/>
            <p:cNvSpPr/>
            <p:nvPr/>
          </p:nvSpPr>
          <p:spPr>
            <a:xfrm>
              <a:off x="6971971" y="1794865"/>
              <a:ext cx="675861" cy="370678"/>
            </a:xfrm>
            <a:prstGeom prst="up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Up Arrow 70"/>
            <p:cNvSpPr/>
            <p:nvPr/>
          </p:nvSpPr>
          <p:spPr>
            <a:xfrm>
              <a:off x="9752126" y="1785325"/>
              <a:ext cx="675861" cy="370678"/>
            </a:xfrm>
            <a:prstGeom prst="up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" y="3255768"/>
            <a:ext cx="2513859" cy="165718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2954"/>
            <a:ext cx="2514062" cy="194504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71" y="0"/>
            <a:ext cx="2758376" cy="375036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63730" y="780945"/>
            <a:ext cx="22793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i="1" spc="300" dirty="0" smtClean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“Digital Tools”</a:t>
            </a:r>
          </a:p>
          <a:p>
            <a:endParaRPr lang="en-US" sz="2500" b="1" i="1" spc="300" dirty="0">
              <a:solidFill>
                <a:schemeClr val="bg1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  <a:p>
            <a:r>
              <a:rPr lang="en-US" sz="2500" b="1" i="1" spc="300" dirty="0" smtClean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The  </a:t>
            </a:r>
          </a:p>
          <a:p>
            <a:r>
              <a:rPr lang="en-US" sz="2500" b="1" i="1" spc="300" dirty="0" smtClean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Solution</a:t>
            </a:r>
          </a:p>
          <a:p>
            <a:endParaRPr lang="en-US" sz="2500" i="1" spc="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213898" y="4863165"/>
            <a:ext cx="2446130" cy="1511131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Many farmers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(smallholders)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 lack access to information on climate resilient farming methods &amp; technologies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358796" y="3361643"/>
            <a:ext cx="1980096" cy="856949"/>
          </a:xfrm>
          <a:prstGeom prst="round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Lack of coordination among value chain actors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358796" y="4467386"/>
            <a:ext cx="1980096" cy="856949"/>
          </a:xfrm>
          <a:prstGeom prst="round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Produce not in accordance with demand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6029555" y="3396892"/>
            <a:ext cx="2433614" cy="561506"/>
          </a:xfrm>
          <a:prstGeom prst="round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Many farmers  lack of access to financing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4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60" grpId="0" animBg="1"/>
      <p:bldP spid="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256490" y="710555"/>
            <a:ext cx="227937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  <a:latin typeface="Montserrat" panose="02000505000000020004" pitchFamily="2" charset="0"/>
              </a:rPr>
              <a:t>The Key Challenges</a:t>
            </a:r>
          </a:p>
          <a:p>
            <a:endParaRPr lang="en-US" sz="2500" b="1" i="1" spc="300" dirty="0">
              <a:solidFill>
                <a:srgbClr val="FFFF00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193707" y="4546643"/>
            <a:ext cx="2446130" cy="1511131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Many farmers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(smallholders)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 lack access to information on climate resilient farming methods &amp; technologies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363765" y="4611133"/>
            <a:ext cx="1980096" cy="856949"/>
          </a:xfrm>
          <a:prstGeom prst="round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Lack of coordination among value chain actors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251175" y="4546643"/>
            <a:ext cx="2433614" cy="1550887"/>
          </a:xfrm>
          <a:prstGeom prst="round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Many farmers  lack of access to financing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9363765" y="5716876"/>
            <a:ext cx="1980096" cy="856949"/>
          </a:xfrm>
          <a:prstGeom prst="round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Produce not in accordance with demand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" y="3255768"/>
            <a:ext cx="2513859" cy="165718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2954"/>
            <a:ext cx="2514062" cy="194504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71" y="0"/>
            <a:ext cx="2758376" cy="375036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63730" y="780945"/>
            <a:ext cx="22793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i="1" spc="300" dirty="0" smtClean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“Digital Tools”</a:t>
            </a:r>
          </a:p>
          <a:p>
            <a:endParaRPr lang="en-US" sz="2500" b="1" i="1" spc="300" dirty="0">
              <a:solidFill>
                <a:schemeClr val="bg1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  <a:p>
            <a:r>
              <a:rPr lang="en-US" sz="2500" b="1" i="1" spc="300" dirty="0" smtClean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The  </a:t>
            </a:r>
          </a:p>
          <a:p>
            <a:r>
              <a:rPr lang="en-US" sz="2500" b="1" i="1" spc="300" dirty="0" smtClean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Solution</a:t>
            </a:r>
          </a:p>
          <a:p>
            <a:endParaRPr lang="en-US" sz="2500" i="1" spc="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08025" y="251791"/>
            <a:ext cx="2570989" cy="4314762"/>
            <a:chOff x="3108025" y="251791"/>
            <a:chExt cx="2570989" cy="43147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025" y="251791"/>
              <a:ext cx="2570989" cy="431476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352800" y="583096"/>
              <a:ext cx="2120348" cy="34190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Access to available information (advisories)/ techniques/ methods) and technology</a:t>
              </a:r>
            </a:p>
            <a:p>
              <a:pPr algn="ctr"/>
              <a:endParaRPr lang="en-US" sz="20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Local &amp; International 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182487" y="296371"/>
            <a:ext cx="2570989" cy="4314762"/>
            <a:chOff x="3108025" y="251791"/>
            <a:chExt cx="2570989" cy="4314762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025" y="251791"/>
              <a:ext cx="2570989" cy="4314762"/>
            </a:xfrm>
            <a:prstGeom prst="rect">
              <a:avLst/>
            </a:prstGeom>
          </p:spPr>
        </p:pic>
        <p:sp>
          <p:nvSpPr>
            <p:cNvPr id="82" name="Rectangle 81"/>
            <p:cNvSpPr/>
            <p:nvPr/>
          </p:nvSpPr>
          <p:spPr>
            <a:xfrm>
              <a:off x="3352800" y="583096"/>
              <a:ext cx="2120348" cy="34190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Access to information on private &amp; govt. organizations / groups providing financial assistance to farmers / fishers (affordable rates)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9068318" y="296371"/>
            <a:ext cx="2570989" cy="4314762"/>
            <a:chOff x="3108025" y="251791"/>
            <a:chExt cx="2570989" cy="4314762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025" y="251791"/>
              <a:ext cx="2570989" cy="4314762"/>
            </a:xfrm>
            <a:prstGeom prst="rect">
              <a:avLst/>
            </a:prstGeom>
          </p:spPr>
        </p:pic>
        <p:sp>
          <p:nvSpPr>
            <p:cNvPr id="86" name="Rectangle 85"/>
            <p:cNvSpPr/>
            <p:nvPr/>
          </p:nvSpPr>
          <p:spPr>
            <a:xfrm>
              <a:off x="3352800" y="583096"/>
              <a:ext cx="2120348" cy="34190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Expedite communication between traders / buyers and farmers on the demand (quantity, quality and schedule)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71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2" y="38848"/>
            <a:ext cx="4585252" cy="787269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94270" y="285653"/>
            <a:ext cx="35741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Montserrat" panose="02000505000000020004" pitchFamily="2" charset="0"/>
              </a:rPr>
              <a:t>Action Plan </a:t>
            </a:r>
          </a:p>
          <a:p>
            <a:endParaRPr lang="en-US" sz="3600" b="1" dirty="0">
              <a:solidFill>
                <a:schemeClr val="bg1"/>
              </a:solidFill>
              <a:latin typeface="Montserrat" panose="02000505000000020004" pitchFamily="2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Montserrat" panose="02000505000000020004" pitchFamily="2" charset="0"/>
              </a:rPr>
              <a:t>Our Way Forward</a:t>
            </a:r>
            <a:endParaRPr lang="en-US" sz="3600" spc="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09" y="631686"/>
            <a:ext cx="7546430" cy="527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987072"/>
              </p:ext>
            </p:extLst>
          </p:nvPr>
        </p:nvGraphicFramePr>
        <p:xfrm>
          <a:off x="173106" y="0"/>
          <a:ext cx="11873120" cy="6949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12285"/>
                <a:gridCol w="4784035"/>
                <a:gridCol w="2451652"/>
                <a:gridCol w="2425148"/>
              </a:tblGrid>
              <a:tr h="6774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</a:rPr>
                        <a:t>Key</a:t>
                      </a:r>
                      <a:r>
                        <a:rPr lang="en-US" sz="2200" b="1" baseline="0" dirty="0" smtClean="0">
                          <a:solidFill>
                            <a:schemeClr val="bg1"/>
                          </a:solidFill>
                        </a:rPr>
                        <a:t> Challenges (Concerns)</a:t>
                      </a:r>
                      <a:endParaRPr 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</a:rPr>
                        <a:t>Short-term Plan </a:t>
                      </a:r>
                    </a:p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</a:rPr>
                        <a:t>(1-3 Years)</a:t>
                      </a:r>
                      <a:endParaRPr 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bg1"/>
                          </a:solidFill>
                        </a:rPr>
                        <a:t>Medium-term Plan (3-5 Years)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Long-term Plan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(5-10 Years)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65596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Lack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of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access of farmers to information on climate resilient farming methods &amp; technologies (reducing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production)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Inventory</a:t>
                      </a:r>
                      <a:r>
                        <a:rPr lang="en-US" baseline="0" dirty="0" smtClean="0"/>
                        <a:t> of existing / available DATs that are appropriate for Filipino farmers (local &amp; international)—</a:t>
                      </a:r>
                      <a:r>
                        <a:rPr lang="en-US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smart farming, expediting access to financing &amp; access to market related tools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Gap analysis: </a:t>
                      </a:r>
                    </a:p>
                    <a:p>
                      <a:r>
                        <a:rPr lang="en-US" baseline="0" dirty="0" smtClean="0"/>
                        <a:t>  Demand VS DATs available</a:t>
                      </a:r>
                    </a:p>
                    <a:p>
                      <a:r>
                        <a:rPr lang="en-US" baseline="0" dirty="0" smtClean="0"/>
                        <a:t>  DATs available but not accessed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Development of DATs (gap between demand and available tools) 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Building capacity of the farmers to access and use DATs (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smart farming, access to financing and linking with markets</a:t>
                      </a:r>
                      <a:r>
                        <a:rPr lang="en-US" baseline="0" dirty="0" smtClean="0"/>
                        <a:t>) through training, others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Piloting of DAT supported Green House Facility (WB or Govt. funding)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Programs to motivate youth / young professionals to venture into farming (IEC, training, etc.)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Enhancement / Expansion of the DATs based on feedback / lessons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Rollout of the enhanced / Expanded DATs </a:t>
                      </a:r>
                    </a:p>
                    <a:p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E-learning modules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smart farming </a:t>
                      </a:r>
                    </a:p>
                    <a:p>
                      <a:endParaRPr lang="en-US" sz="180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Website for DATs in the Philippines (how to use tools, sharing of success stories, etc.)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Promotion of establishment of DAT supported GH facility (GOP) with other producers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Continues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programs for motivating youth in farming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Creatio</a:t>
                      </a:r>
                      <a:r>
                        <a:rPr lang="en-US" baseline="0" dirty="0" smtClean="0"/>
                        <a:t>n of a dedicated operating units in the Department of Agriculture (e.g., division / office) that will manage the continues enhancement of DATs, tapping of emerging local &amp; international DATs to be accessed by the farmers, training of farmers on use of tools / technologies, monitoring of use of DATs, others. 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6898">
                <a:tc>
                  <a:txBody>
                    <a:bodyPr/>
                    <a:lstStyle/>
                    <a:p>
                      <a:r>
                        <a:rPr lang="en-US" dirty="0" smtClean="0"/>
                        <a:t>Lack</a:t>
                      </a:r>
                      <a:r>
                        <a:rPr lang="en-US" baseline="0" dirty="0" smtClean="0"/>
                        <a:t> of access to financing 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8603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Limited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linkage with market due to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Lack of coordination among value chain actors and Produce not in accordance with demand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00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405" y="38849"/>
            <a:ext cx="13195300" cy="108758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94270" y="285653"/>
            <a:ext cx="1156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Montserrat" panose="02000505000000020004" pitchFamily="2" charset="0"/>
              </a:rPr>
              <a:t>Opportunities and Barriers</a:t>
            </a:r>
            <a:endParaRPr lang="en-US" sz="3600" spc="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5974" y="2208126"/>
            <a:ext cx="11839953" cy="70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u="sng" dirty="0" smtClean="0">
                <a:solidFill>
                  <a:schemeClr val="accent5">
                    <a:lumMod val="50000"/>
                  </a:schemeClr>
                </a:solidFill>
              </a:rPr>
              <a:t>Opportunities:</a:t>
            </a:r>
          </a:p>
          <a:p>
            <a:pPr marL="457200" indent="-457200">
              <a:buFontTx/>
              <a:buChar char="-"/>
            </a:pP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</a:rPr>
              <a:t>Digital Agricultural Tools (DATs) introduced in this Knowledge Exchange</a:t>
            </a:r>
          </a:p>
          <a:p>
            <a:pPr marL="457200" indent="-457200">
              <a:buFontTx/>
              <a:buChar char="-"/>
            </a:pP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</a:rPr>
              <a:t>Other DATs available both within and outside of the country that are not yet accessed by the farmers and fishers</a:t>
            </a:r>
          </a:p>
          <a:p>
            <a:pPr marL="457200" indent="-457200">
              <a:buFontTx/>
              <a:buChar char="-"/>
            </a:pP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</a:rPr>
              <a:t> Agriculture sector earning high support from the current administration pushing for the agenda of “Food Security”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1268" y="4520630"/>
            <a:ext cx="11839953" cy="70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u="sng" dirty="0" smtClean="0">
                <a:solidFill>
                  <a:schemeClr val="accent5">
                    <a:lumMod val="50000"/>
                  </a:schemeClr>
                </a:solidFill>
              </a:rPr>
              <a:t>Barriers:</a:t>
            </a:r>
          </a:p>
          <a:p>
            <a:pPr marL="457200" indent="-457200">
              <a:buFontTx/>
              <a:buChar char="-"/>
            </a:pP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</a:rPr>
              <a:t>Ageing farmers might be hesitant to use digital tools and technologies</a:t>
            </a:r>
          </a:p>
          <a:p>
            <a:pPr marL="457200" indent="-457200">
              <a:buFontTx/>
              <a:buChar char="-"/>
            </a:pPr>
            <a:endParaRPr lang="en-US" sz="2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13603</TotalTime>
  <Words>907</Words>
  <Application>Microsoft Macintosh PowerPoint</Application>
  <PresentationFormat>Widescreen</PresentationFormat>
  <Paragraphs>146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 Black</vt:lpstr>
      <vt:lpstr>Calibri</vt:lpstr>
      <vt:lpstr>Calibri Light</vt:lpstr>
      <vt:lpstr>Montserrat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HP_</dc:creator>
  <cp:lastModifiedBy>Jourvin</cp:lastModifiedBy>
  <cp:revision>419</cp:revision>
  <dcterms:created xsi:type="dcterms:W3CDTF">2019-05-20T01:30:36Z</dcterms:created>
  <dcterms:modified xsi:type="dcterms:W3CDTF">2019-08-30T00:02:07Z</dcterms:modified>
</cp:coreProperties>
</file>